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1" r:id="rId5"/>
    <p:sldId id="272" r:id="rId6"/>
    <p:sldId id="274" r:id="rId7"/>
    <p:sldId id="263" r:id="rId8"/>
    <p:sldId id="264" r:id="rId9"/>
    <p:sldId id="273" r:id="rId10"/>
    <p:sldId id="276" r:id="rId11"/>
    <p:sldId id="267" r:id="rId12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FF9933"/>
    <a:srgbClr val="FFCF37"/>
    <a:srgbClr val="834B22"/>
    <a:srgbClr val="F57C39"/>
    <a:srgbClr val="000000"/>
    <a:srgbClr val="FF6600"/>
    <a:srgbClr val="CC9900"/>
    <a:srgbClr val="FF9900"/>
    <a:srgbClr val="454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613C7BC-50EC-4CF6-89B6-2224D330DF1D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30/11/2019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24785C8-7EBD-479B-8D65-97309AD2A71A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texto mestre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A794AD1-7048-4395-8B4D-1017F02F1C06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30/11/2019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9056A24-2E44-4FE1-B480-6EBC8D2D0429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375449" y="170030"/>
            <a:ext cx="5530361" cy="5430702"/>
          </a:xfrm>
          <a:prstGeom prst="ellipse">
            <a:avLst/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1245821" y="941712"/>
            <a:ext cx="7624080" cy="75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9933"/>
                </a:solidFill>
                <a:effectLst/>
                <a:latin typeface="Calibri"/>
              </a:rPr>
              <a:t>My</a:t>
            </a:r>
            <a:r>
              <a:rPr lang="pt-BR" sz="6000" b="1" strike="noStrike" spc="-1" dirty="0" err="1">
                <a:solidFill>
                  <a:srgbClr val="ADB9CA"/>
                </a:solidFill>
                <a:effectLst/>
                <a:latin typeface="Calibri"/>
              </a:rPr>
              <a:t>Frame</a:t>
            </a:r>
            <a:r>
              <a:rPr lang="pt-BR" sz="6000" b="1" strike="noStrike" spc="-1" dirty="0">
                <a:solidFill>
                  <a:srgbClr val="FFFFFF"/>
                </a:solidFill>
                <a:effectLst/>
                <a:latin typeface="Calibri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effectLst/>
                <a:latin typeface="Calibri"/>
              </a:rPr>
              <a:t>Event</a:t>
            </a:r>
            <a:r>
              <a:rPr lang="pt-BR" sz="6000" b="1" strike="noStrike" spc="-1" dirty="0">
                <a:solidFill>
                  <a:srgbClr val="FFFFFF"/>
                </a:solidFill>
                <a:effectLst/>
                <a:latin typeface="Calibri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effectLst/>
                <a:latin typeface="Calibri"/>
              </a:rPr>
              <a:t>Builder</a:t>
            </a:r>
            <a:endParaRPr lang="pt-BR" sz="6000" b="1" strike="noStrike" spc="-1" dirty="0">
              <a:effectLst/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3700080" y="3140075"/>
            <a:ext cx="5034487" cy="1622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9600" b="1" strike="noStrike" spc="-1" dirty="0" err="1">
                <a:solidFill>
                  <a:srgbClr val="FF9933"/>
                </a:solidFill>
                <a:effectLst/>
                <a:latin typeface="Calibri"/>
              </a:rPr>
              <a:t>My</a:t>
            </a:r>
            <a:r>
              <a:rPr lang="pt-BR" sz="9600" b="1" strike="noStrike" spc="-1" dirty="0" err="1">
                <a:solidFill>
                  <a:srgbClr val="ADB9CA"/>
                </a:solidFill>
                <a:effectLst/>
                <a:latin typeface="Calibri"/>
              </a:rPr>
              <a:t>Frame</a:t>
            </a:r>
            <a:endParaRPr lang="pt-BR" sz="9600" b="1" strike="noStrike" spc="-1" dirty="0">
              <a:effectLst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m 1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"/>
          <p:cNvSpPr/>
          <p:nvPr/>
        </p:nvSpPr>
        <p:spPr>
          <a:xfrm>
            <a:off x="4182120" y="320760"/>
            <a:ext cx="1102320" cy="98208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3"/>
          <p:cNvSpPr/>
          <p:nvPr/>
        </p:nvSpPr>
        <p:spPr>
          <a:xfrm>
            <a:off x="4219740" y="428760"/>
            <a:ext cx="375228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Corbel Light"/>
              </a:rPr>
              <a:t>Conclusão</a:t>
            </a:r>
            <a:endParaRPr lang="pt-BR" sz="5400" b="1" strike="noStrike" spc="-1" dirty="0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864177" y="2254249"/>
            <a:ext cx="8218080" cy="2669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A expectativa que o sistema proporcione um maior benefício a </a:t>
            </a:r>
            <a:r>
              <a:rPr lang="pt-BR" sz="2800" b="0" strike="noStrike" spc="-1" dirty="0" err="1">
                <a:solidFill>
                  <a:srgbClr val="FFFFFF"/>
                </a:solidFill>
                <a:latin typeface="Gadugi"/>
                <a:ea typeface="Gadugi"/>
              </a:rPr>
              <a:t>Etec</a:t>
            </a: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 Horácio Augusto da Silveira, ampliando tanto a sua visibilidade,</a:t>
            </a:r>
            <a:r>
              <a:rPr lang="pt-BR" sz="2800" spc="-1" dirty="0">
                <a:solidFill>
                  <a:srgbClr val="FFFFFF"/>
                </a:solidFill>
                <a:latin typeface="Gadugi"/>
                <a:ea typeface="Gadugi"/>
              </a:rPr>
              <a:t> quanto a seus eventos e</a:t>
            </a: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 a todos os envolvidos.</a:t>
            </a:r>
            <a:endParaRPr lang="pt-BR" sz="28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m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-18000" y="7200"/>
            <a:ext cx="12191760" cy="6857640"/>
          </a:xfrm>
          <a:prstGeom prst="rect">
            <a:avLst/>
          </a:prstGeom>
          <a:solidFill>
            <a:schemeClr val="tx2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0" y="1344600"/>
            <a:ext cx="12191760" cy="802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4451040" y="187560"/>
            <a:ext cx="1102320" cy="98208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3980160" y="289080"/>
            <a:ext cx="346896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Corbel Light"/>
              </a:rPr>
              <a:t>Índice</a:t>
            </a:r>
            <a:endParaRPr lang="pt-BR" sz="5400" b="1" strike="noStrike" spc="-1" dirty="0">
              <a:latin typeface="Arial"/>
            </a:endParaRPr>
          </a:p>
        </p:txBody>
      </p:sp>
      <p:sp>
        <p:nvSpPr>
          <p:cNvPr id="101" name="CustomShape 14"/>
          <p:cNvSpPr/>
          <p:nvPr/>
        </p:nvSpPr>
        <p:spPr>
          <a:xfrm>
            <a:off x="7209649" y="4135860"/>
            <a:ext cx="263448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spc="-1" dirty="0">
                <a:solidFill>
                  <a:srgbClr val="FFFFFF"/>
                </a:solidFill>
                <a:latin typeface="Gadugi"/>
                <a:ea typeface="Gadugi"/>
              </a:rPr>
              <a:t>Conclusão</a:t>
            </a:r>
            <a:endParaRPr lang="pt-BR" sz="2400" spc="-1" dirty="0"/>
          </a:p>
        </p:txBody>
      </p:sp>
      <p:sp>
        <p:nvSpPr>
          <p:cNvPr id="102" name="CustomShape 15"/>
          <p:cNvSpPr/>
          <p:nvPr/>
        </p:nvSpPr>
        <p:spPr>
          <a:xfrm>
            <a:off x="7209649" y="3046500"/>
            <a:ext cx="263448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spc="-1" dirty="0">
                <a:solidFill>
                  <a:srgbClr val="FFFFFF"/>
                </a:solidFill>
                <a:latin typeface="Gadugi"/>
                <a:ea typeface="Gadugi"/>
              </a:rPr>
              <a:t>Protótipo de Telas</a:t>
            </a:r>
            <a:endParaRPr lang="pt-BR" sz="2400" spc="-1" dirty="0"/>
          </a:p>
        </p:txBody>
      </p:sp>
      <p:sp>
        <p:nvSpPr>
          <p:cNvPr id="103" name="CustomShape 16"/>
          <p:cNvSpPr/>
          <p:nvPr/>
        </p:nvSpPr>
        <p:spPr>
          <a:xfrm>
            <a:off x="7209649" y="2057220"/>
            <a:ext cx="263448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Diferenciais do Produto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104" name="CustomShape 17"/>
          <p:cNvSpPr/>
          <p:nvPr/>
        </p:nvSpPr>
        <p:spPr>
          <a:xfrm>
            <a:off x="6086089" y="2054700"/>
            <a:ext cx="860400" cy="820080"/>
          </a:xfrm>
          <a:prstGeom prst="ellipse">
            <a:avLst/>
          </a:prstGeom>
          <a:solidFill>
            <a:srgbClr val="0070C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Calibri"/>
              </a:rPr>
              <a:t>05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5" name="CustomShape 18"/>
          <p:cNvSpPr/>
          <p:nvPr/>
        </p:nvSpPr>
        <p:spPr>
          <a:xfrm>
            <a:off x="6086089" y="3140820"/>
            <a:ext cx="860400" cy="820080"/>
          </a:xfrm>
          <a:prstGeom prst="ellipse">
            <a:avLst/>
          </a:prstGeom>
          <a:solidFill>
            <a:srgbClr val="FFCF37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>
                <a:solidFill>
                  <a:srgbClr val="FFFFFF"/>
                </a:solidFill>
                <a:latin typeface="Calibri"/>
              </a:rPr>
              <a:t>06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6" name="CustomShape 19"/>
          <p:cNvSpPr/>
          <p:nvPr/>
        </p:nvSpPr>
        <p:spPr>
          <a:xfrm>
            <a:off x="6086089" y="4229820"/>
            <a:ext cx="860400" cy="820080"/>
          </a:xfrm>
          <a:prstGeom prst="ellipse">
            <a:avLst/>
          </a:prstGeom>
          <a:solidFill>
            <a:srgbClr val="C0000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Calibri"/>
              </a:rPr>
              <a:t>07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8" name="CustomShape 21"/>
          <p:cNvSpPr/>
          <p:nvPr/>
        </p:nvSpPr>
        <p:spPr>
          <a:xfrm>
            <a:off x="3417769" y="5270580"/>
            <a:ext cx="258264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Proposta de Infraestrutura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109" name="CustomShape 22"/>
          <p:cNvSpPr/>
          <p:nvPr/>
        </p:nvSpPr>
        <p:spPr>
          <a:xfrm>
            <a:off x="3417769" y="4177260"/>
            <a:ext cx="291708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spc="-1" dirty="0">
                <a:solidFill>
                  <a:srgbClr val="FFFFFF"/>
                </a:solidFill>
                <a:latin typeface="Gadugi"/>
                <a:ea typeface="Gadugi"/>
              </a:rPr>
              <a:t>Proposta de Solução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110" name="CustomShape 23"/>
          <p:cNvSpPr/>
          <p:nvPr/>
        </p:nvSpPr>
        <p:spPr>
          <a:xfrm>
            <a:off x="3417769" y="3046500"/>
            <a:ext cx="252900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spc="-1" dirty="0">
                <a:solidFill>
                  <a:srgbClr val="FFFFFF"/>
                </a:solidFill>
                <a:latin typeface="Gadugi"/>
                <a:ea typeface="Gadugi"/>
              </a:rPr>
              <a:t>ODS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111" name="CustomShape 24"/>
          <p:cNvSpPr/>
          <p:nvPr/>
        </p:nvSpPr>
        <p:spPr>
          <a:xfrm>
            <a:off x="3259729" y="2007900"/>
            <a:ext cx="2687040" cy="91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400" strike="noStrike" spc="-1" dirty="0">
                <a:solidFill>
                  <a:srgbClr val="FFFFFF"/>
                </a:solidFill>
                <a:latin typeface="Gadugi"/>
                <a:ea typeface="Gadugi"/>
              </a:rPr>
              <a:t>Problematização</a:t>
            </a:r>
            <a:endParaRPr lang="pt-BR" sz="2400" strike="noStrike" spc="-1" dirty="0">
              <a:latin typeface="Arial"/>
            </a:endParaRPr>
          </a:p>
        </p:txBody>
      </p:sp>
      <p:sp>
        <p:nvSpPr>
          <p:cNvPr id="112" name="CustomShape 25"/>
          <p:cNvSpPr/>
          <p:nvPr/>
        </p:nvSpPr>
        <p:spPr>
          <a:xfrm>
            <a:off x="2293849" y="2054700"/>
            <a:ext cx="860400" cy="820080"/>
          </a:xfrm>
          <a:prstGeom prst="ellipse">
            <a:avLst/>
          </a:prstGeom>
          <a:solidFill>
            <a:srgbClr val="FFCF37">
              <a:alpha val="89804"/>
            </a:srgb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Calibri"/>
              </a:rPr>
              <a:t>01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3" name="CustomShape 26"/>
          <p:cNvSpPr/>
          <p:nvPr/>
        </p:nvSpPr>
        <p:spPr>
          <a:xfrm>
            <a:off x="2293849" y="3142260"/>
            <a:ext cx="860400" cy="820080"/>
          </a:xfrm>
          <a:prstGeom prst="ellipse">
            <a:avLst/>
          </a:prstGeom>
          <a:solidFill>
            <a:srgbClr val="B4000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Calibri"/>
              </a:rPr>
              <a:t>02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4" name="CustomShape 27"/>
          <p:cNvSpPr/>
          <p:nvPr/>
        </p:nvSpPr>
        <p:spPr>
          <a:xfrm>
            <a:off x="2293849" y="4229820"/>
            <a:ext cx="860400" cy="820080"/>
          </a:xfrm>
          <a:prstGeom prst="ellipse">
            <a:avLst/>
          </a:prstGeom>
          <a:solidFill>
            <a:srgbClr val="0070C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Calibri"/>
              </a:rPr>
              <a:t>03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5" name="CustomShape 28"/>
          <p:cNvSpPr/>
          <p:nvPr/>
        </p:nvSpPr>
        <p:spPr>
          <a:xfrm>
            <a:off x="2293849" y="5317380"/>
            <a:ext cx="860400" cy="820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Calibri"/>
              </a:rPr>
              <a:t>04</a:t>
            </a:r>
            <a:endParaRPr lang="pt-BR" sz="3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"/>
          <p:cNvSpPr/>
          <p:nvPr/>
        </p:nvSpPr>
        <p:spPr>
          <a:xfrm>
            <a:off x="3877200" y="231840"/>
            <a:ext cx="1102320" cy="98208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"/>
          <p:cNvSpPr/>
          <p:nvPr/>
        </p:nvSpPr>
        <p:spPr>
          <a:xfrm>
            <a:off x="3633120" y="339840"/>
            <a:ext cx="604656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Corbel Light"/>
              </a:rPr>
              <a:t>Problematização</a:t>
            </a:r>
            <a:endParaRPr lang="pt-BR" sz="5400" b="1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2606706" y="1930100"/>
            <a:ext cx="7473888" cy="113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800" spc="-1" dirty="0">
                <a:solidFill>
                  <a:srgbClr val="FFFFFF"/>
                </a:solidFill>
                <a:latin typeface="Gadugi"/>
                <a:ea typeface="Gadugi"/>
              </a:rPr>
              <a:t>Pouca visibilidade e desconhecimento da proporção dos Eventos.</a:t>
            </a:r>
            <a:r>
              <a:rPr lang="pt-BR" sz="1800" b="0" strike="noStrike" spc="-1" dirty="0">
                <a:solidFill>
                  <a:srgbClr val="FFFFFF"/>
                </a:solidFill>
                <a:latin typeface="Calibri"/>
                <a:ea typeface="Gadugi"/>
              </a:rPr>
              <a:t> 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4"/>
          <p:cNvSpPr/>
          <p:nvPr/>
        </p:nvSpPr>
        <p:spPr>
          <a:xfrm>
            <a:off x="1295400" y="3784600"/>
            <a:ext cx="10096500" cy="17653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Através de pesquisas, identificamos a necessidade de visi</a:t>
            </a:r>
            <a:r>
              <a:rPr lang="pt-BR" sz="2800" spc="-1" dirty="0">
                <a:solidFill>
                  <a:srgbClr val="FFFFFF"/>
                </a:solidFill>
                <a:latin typeface="Gadugi"/>
                <a:ea typeface="Gadugi"/>
              </a:rPr>
              <a:t>bilidade</a:t>
            </a: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 dos eventos que acontecem na </a:t>
            </a:r>
            <a:r>
              <a:rPr lang="pt-BR" sz="2800" b="1" strike="noStrike" spc="-1" dirty="0">
                <a:solidFill>
                  <a:schemeClr val="bg1">
                    <a:lumMod val="85000"/>
                  </a:schemeClr>
                </a:solidFill>
                <a:latin typeface="Gadugi"/>
                <a:ea typeface="Gadugi"/>
              </a:rPr>
              <a:t>Etec HAS</a:t>
            </a: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, como por exemplo o </a:t>
            </a:r>
            <a:r>
              <a:rPr lang="pt-BR" sz="2800" b="1" strike="noStrike" spc="-1" dirty="0">
                <a:solidFill>
                  <a:schemeClr val="bg1">
                    <a:lumMod val="85000"/>
                  </a:schemeClr>
                </a:solidFill>
                <a:latin typeface="Gadugi"/>
                <a:ea typeface="Gadugi"/>
              </a:rPr>
              <a:t>Hackaton</a:t>
            </a:r>
            <a:r>
              <a:rPr lang="pt-BR" sz="2800" b="1" strike="noStrike" spc="-1" dirty="0">
                <a:solidFill>
                  <a:srgbClr val="FFFFFF"/>
                </a:solidFill>
                <a:latin typeface="Gadugi"/>
                <a:ea typeface="Gadugi"/>
              </a:rPr>
              <a:t> </a:t>
            </a:r>
            <a:r>
              <a:rPr lang="pt-BR" sz="2800" strike="noStrike" spc="-1" dirty="0">
                <a:solidFill>
                  <a:srgbClr val="FFFFFF"/>
                </a:solidFill>
                <a:latin typeface="Gadugi"/>
                <a:ea typeface="Gadugi"/>
              </a:rPr>
              <a:t>e a</a:t>
            </a:r>
            <a:r>
              <a:rPr lang="pt-BR" sz="2800" b="1" strike="noStrike" spc="-1" dirty="0">
                <a:solidFill>
                  <a:srgbClr val="FFFFFF"/>
                </a:solidFill>
                <a:latin typeface="Gadugi"/>
                <a:ea typeface="Gadugi"/>
              </a:rPr>
              <a:t> </a:t>
            </a:r>
            <a:r>
              <a:rPr lang="pt-BR" sz="2800" b="1" strike="noStrike" spc="-1" dirty="0">
                <a:solidFill>
                  <a:schemeClr val="bg1">
                    <a:lumMod val="85000"/>
                  </a:schemeClr>
                </a:solidFill>
                <a:latin typeface="Gadugi"/>
                <a:ea typeface="Gadugi"/>
              </a:rPr>
              <a:t>Feira do industrial</a:t>
            </a:r>
            <a:r>
              <a:rPr lang="pt-BR" sz="2800" b="0" strike="noStrike" spc="-1" dirty="0">
                <a:solidFill>
                  <a:srgbClr val="FFFFFF"/>
                </a:solidFill>
                <a:latin typeface="Gadugi"/>
                <a:ea typeface="Gadugi"/>
              </a:rPr>
              <a:t>.</a:t>
            </a:r>
            <a:endParaRPr lang="pt-BR" sz="28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" y="0"/>
            <a:ext cx="12191760" cy="6857999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430" y="737908"/>
            <a:ext cx="3898900" cy="26909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ustomShape 7"/>
          <p:cNvSpPr/>
          <p:nvPr/>
        </p:nvSpPr>
        <p:spPr>
          <a:xfrm>
            <a:off x="685800" y="3686608"/>
            <a:ext cx="11049000" cy="2114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85000"/>
                  </a:schemeClr>
                </a:solidFill>
              </a:rPr>
              <a:t>Assegurar a educação inclusiva e equitativa de qualidade, e promover oportunidades de aprendizagem ao longo da vida para todos.</a:t>
            </a:r>
          </a:p>
        </p:txBody>
      </p:sp>
    </p:spTree>
    <p:extLst>
      <p:ext uri="{BB962C8B-B14F-4D97-AF65-F5344CB8AC3E}">
        <p14:creationId xmlns:p14="http://schemas.microsoft.com/office/powerpoint/2010/main" val="226813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5C9FF0-F7DD-4A08-B410-2F4E7F12A13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0" y="3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A3489259-8063-428F-925A-4536A7615CD5}"/>
              </a:ext>
            </a:extLst>
          </p:cNvPr>
          <p:cNvSpPr/>
          <p:nvPr/>
        </p:nvSpPr>
        <p:spPr>
          <a:xfrm>
            <a:off x="240" y="36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Imagem 3" descr="Uma imagem contendo brinquedo, LEGO&#10;&#10;Descrição gerada automaticamente">
            <a:extLst>
              <a:ext uri="{FF2B5EF4-FFF2-40B4-BE49-F238E27FC236}">
                <a16:creationId xmlns:a16="http://schemas.microsoft.com/office/drawing/2014/main" id="{604971E8-0AE5-4BC5-8042-AC8E6C4B9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0" y="2049864"/>
            <a:ext cx="4000000" cy="4000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166517A-9C51-44AA-B74E-B722AFE35DBD}"/>
              </a:ext>
            </a:extLst>
          </p:cNvPr>
          <p:cNvSpPr/>
          <p:nvPr/>
        </p:nvSpPr>
        <p:spPr>
          <a:xfrm>
            <a:off x="5148464" y="6049864"/>
            <a:ext cx="18950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Cliente</a:t>
            </a:r>
            <a:endParaRPr lang="pt-BR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4CA7D550-1F22-4EAF-AAF1-BEA54E041CE9}"/>
              </a:ext>
            </a:extLst>
          </p:cNvPr>
          <p:cNvSpPr/>
          <p:nvPr/>
        </p:nvSpPr>
        <p:spPr>
          <a:xfrm>
            <a:off x="1074899" y="980147"/>
            <a:ext cx="1946443" cy="1917174"/>
          </a:xfrm>
          <a:prstGeom prst="wedgeEllipseCallout">
            <a:avLst>
              <a:gd name="adj1" fmla="val 90100"/>
              <a:gd name="adj2" fmla="val 37559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D88441-905E-4009-A3E0-3F8717D3A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77" y="1303091"/>
            <a:ext cx="1271286" cy="1271286"/>
          </a:xfrm>
          <a:prstGeom prst="rect">
            <a:avLst/>
          </a:prstGeom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A0A10435-FC54-4A4F-80FF-D74C62BF66E5}"/>
              </a:ext>
            </a:extLst>
          </p:cNvPr>
          <p:cNvSpPr/>
          <p:nvPr/>
        </p:nvSpPr>
        <p:spPr>
          <a:xfrm>
            <a:off x="1074899" y="1723182"/>
            <a:ext cx="1946443" cy="1917174"/>
          </a:xfrm>
          <a:prstGeom prst="wedgeEllipseCallout">
            <a:avLst>
              <a:gd name="adj1" fmla="val 90100"/>
              <a:gd name="adj2" fmla="val 37559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1DCF71-8FBB-471D-A772-716CB7E57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35" y="1894578"/>
            <a:ext cx="1400648" cy="140064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20DDD91-C551-47F7-B744-CF605C75A1D8}"/>
              </a:ext>
            </a:extLst>
          </p:cNvPr>
          <p:cNvSpPr/>
          <p:nvPr/>
        </p:nvSpPr>
        <p:spPr>
          <a:xfrm>
            <a:off x="1076386" y="2752236"/>
            <a:ext cx="2231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Pesquisar</a:t>
            </a:r>
            <a:endParaRPr lang="pt-BR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004CDD0-53BA-4912-A775-90017DD9B6A0}"/>
              </a:ext>
            </a:extLst>
          </p:cNvPr>
          <p:cNvSpPr/>
          <p:nvPr/>
        </p:nvSpPr>
        <p:spPr>
          <a:xfrm>
            <a:off x="214218" y="3534431"/>
            <a:ext cx="4105943" cy="1336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50"/>
              </a:spcAft>
            </a:pPr>
            <a:r>
              <a:rPr lang="pt-BR" sz="4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Visualizar mapa</a:t>
            </a:r>
            <a:endParaRPr lang="pt-BR" sz="4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algn="ctr">
              <a:spcAft>
                <a:spcPts val="50"/>
              </a:spcAft>
            </a:pPr>
            <a:r>
              <a:rPr lang="pt-BR" sz="4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interior</a:t>
            </a: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BA5C03B-7023-425F-933F-AFC8DB04F5E9}"/>
              </a:ext>
            </a:extLst>
          </p:cNvPr>
          <p:cNvSpPr/>
          <p:nvPr/>
        </p:nvSpPr>
        <p:spPr>
          <a:xfrm>
            <a:off x="9326707" y="1134089"/>
            <a:ext cx="1946443" cy="1917174"/>
          </a:xfrm>
          <a:prstGeom prst="wedgeEllipseCallout">
            <a:avLst>
              <a:gd name="adj1" fmla="val -80791"/>
              <a:gd name="adj2" fmla="val 389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4DC19B0-AA31-4A49-AA12-C62DD3DAB4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4" y="1504234"/>
            <a:ext cx="1136906" cy="1219202"/>
          </a:xfrm>
          <a:prstGeom prst="rect">
            <a:avLst/>
          </a:prstGeom>
        </p:spPr>
      </p:pic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C4BD4D0-3CC6-4BB4-BF60-1113CBED4272}"/>
              </a:ext>
            </a:extLst>
          </p:cNvPr>
          <p:cNvSpPr/>
          <p:nvPr/>
        </p:nvSpPr>
        <p:spPr>
          <a:xfrm>
            <a:off x="9410111" y="1892537"/>
            <a:ext cx="1946443" cy="1917174"/>
          </a:xfrm>
          <a:prstGeom prst="wedgeEllipseCallout">
            <a:avLst>
              <a:gd name="adj1" fmla="val -87599"/>
              <a:gd name="adj2" fmla="val 32720"/>
            </a:avLst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Uma imagem contendo objeto, kit de primeiros socorros, relógio&#10;&#10;Descrição gerada automaticamente">
            <a:extLst>
              <a:ext uri="{FF2B5EF4-FFF2-40B4-BE49-F238E27FC236}">
                <a16:creationId xmlns:a16="http://schemas.microsoft.com/office/drawing/2014/main" id="{6D66DC48-82B4-4B15-96A7-FD4E760735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33" y="2053242"/>
            <a:ext cx="1685756" cy="1685756"/>
          </a:xfrm>
          <a:prstGeom prst="rect">
            <a:avLst/>
          </a:prstGeom>
        </p:spPr>
      </p:pic>
      <p:sp>
        <p:nvSpPr>
          <p:cNvPr id="16" name="CustomShape 2">
            <a:extLst>
              <a:ext uri="{FF2B5EF4-FFF2-40B4-BE49-F238E27FC236}">
                <a16:creationId xmlns:a16="http://schemas.microsoft.com/office/drawing/2014/main" id="{DF2E4CBC-CC25-47E1-A20B-2824E03A33EC}"/>
              </a:ext>
            </a:extLst>
          </p:cNvPr>
          <p:cNvSpPr/>
          <p:nvPr/>
        </p:nvSpPr>
        <p:spPr>
          <a:xfrm>
            <a:off x="2770750" y="173670"/>
            <a:ext cx="1102320" cy="98208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29A3F07E-6EB8-4549-98DD-BCE2703DF323}"/>
              </a:ext>
            </a:extLst>
          </p:cNvPr>
          <p:cNvSpPr/>
          <p:nvPr/>
        </p:nvSpPr>
        <p:spPr>
          <a:xfrm>
            <a:off x="2683997" y="275716"/>
            <a:ext cx="6549919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Corbel Light"/>
              </a:rPr>
              <a:t>Proposta de Solução</a:t>
            </a:r>
            <a:endParaRPr lang="pt-BR" sz="5400" b="1" strike="noStrike" spc="-1" dirty="0">
              <a:latin typeface="Arial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EB097D4-07AF-432D-A1A5-0AD4B49FE0EA}"/>
              </a:ext>
            </a:extLst>
          </p:cNvPr>
          <p:cNvSpPr/>
          <p:nvPr/>
        </p:nvSpPr>
        <p:spPr>
          <a:xfrm>
            <a:off x="9233916" y="2922836"/>
            <a:ext cx="22347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Visualizar</a:t>
            </a:r>
            <a:endParaRPr lang="pt-BR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C708EB2-1BC3-4329-A70A-D02CDF61194A}"/>
              </a:ext>
            </a:extLst>
          </p:cNvPr>
          <p:cNvSpPr/>
          <p:nvPr/>
        </p:nvSpPr>
        <p:spPr>
          <a:xfrm>
            <a:off x="7874758" y="3655168"/>
            <a:ext cx="41361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50"/>
              </a:spcAft>
            </a:pPr>
            <a:r>
              <a:rPr lang="pt-BR" sz="4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Avaliar projetos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2948E6A-60D5-4693-9EFF-D5332F5280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98" y="2474977"/>
            <a:ext cx="4570062" cy="3440194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8BE2942-CA5A-4D14-9E4E-94856563743C}"/>
              </a:ext>
            </a:extLst>
          </p:cNvPr>
          <p:cNvSpPr/>
          <p:nvPr/>
        </p:nvSpPr>
        <p:spPr>
          <a:xfrm>
            <a:off x="5176517" y="5892482"/>
            <a:ext cx="18389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Gestor</a:t>
            </a:r>
          </a:p>
        </p:txBody>
      </p:sp>
      <p:sp>
        <p:nvSpPr>
          <p:cNvPr id="37" name="Balão de Fala: Oval 36">
            <a:extLst>
              <a:ext uri="{FF2B5EF4-FFF2-40B4-BE49-F238E27FC236}">
                <a16:creationId xmlns:a16="http://schemas.microsoft.com/office/drawing/2014/main" id="{E746D74F-4C9D-43B4-B313-7745CAD5031F}"/>
              </a:ext>
            </a:extLst>
          </p:cNvPr>
          <p:cNvSpPr/>
          <p:nvPr/>
        </p:nvSpPr>
        <p:spPr>
          <a:xfrm>
            <a:off x="9129812" y="3789801"/>
            <a:ext cx="2407572" cy="2456624"/>
          </a:xfrm>
          <a:prstGeom prst="wedgeEllipseCallout">
            <a:avLst>
              <a:gd name="adj1" fmla="val -74481"/>
              <a:gd name="adj2" fmla="val 195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Balão de Fala: Oval 37">
            <a:extLst>
              <a:ext uri="{FF2B5EF4-FFF2-40B4-BE49-F238E27FC236}">
                <a16:creationId xmlns:a16="http://schemas.microsoft.com/office/drawing/2014/main" id="{C305DF00-A5EA-407E-89A7-704057B04216}"/>
              </a:ext>
            </a:extLst>
          </p:cNvPr>
          <p:cNvSpPr/>
          <p:nvPr/>
        </p:nvSpPr>
        <p:spPr>
          <a:xfrm>
            <a:off x="9129812" y="611575"/>
            <a:ext cx="2407572" cy="2456624"/>
          </a:xfrm>
          <a:prstGeom prst="wedgeEllipseCallout">
            <a:avLst>
              <a:gd name="adj1" fmla="val -74481"/>
              <a:gd name="adj2" fmla="val 3702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Balão de Fala: Oval 38">
            <a:extLst>
              <a:ext uri="{FF2B5EF4-FFF2-40B4-BE49-F238E27FC236}">
                <a16:creationId xmlns:a16="http://schemas.microsoft.com/office/drawing/2014/main" id="{8E7C1CF4-6A1D-4E6B-90D7-89B42FA654D5}"/>
              </a:ext>
            </a:extLst>
          </p:cNvPr>
          <p:cNvSpPr/>
          <p:nvPr/>
        </p:nvSpPr>
        <p:spPr>
          <a:xfrm>
            <a:off x="579881" y="679644"/>
            <a:ext cx="2407572" cy="2456624"/>
          </a:xfrm>
          <a:prstGeom prst="wedgeEllipseCallout">
            <a:avLst>
              <a:gd name="adj1" fmla="val 83495"/>
              <a:gd name="adj2" fmla="val 34322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1EF4A51E-312E-4DAB-80B9-4C13D2276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812" y="3910649"/>
            <a:ext cx="2158622" cy="215862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C96671A3-A443-47E4-AAC7-FE5F2B52F4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98" y="3918415"/>
            <a:ext cx="2111510" cy="2111510"/>
          </a:xfrm>
          <a:prstGeom prst="rect">
            <a:avLst/>
          </a:prstGeom>
        </p:spPr>
      </p:pic>
      <p:sp>
        <p:nvSpPr>
          <p:cNvPr id="42" name="Balão de Fala: Oval 41">
            <a:extLst>
              <a:ext uri="{FF2B5EF4-FFF2-40B4-BE49-F238E27FC236}">
                <a16:creationId xmlns:a16="http://schemas.microsoft.com/office/drawing/2014/main" id="{FE91E1D4-C346-4084-8D2A-6EB0EC5A5684}"/>
              </a:ext>
            </a:extLst>
          </p:cNvPr>
          <p:cNvSpPr/>
          <p:nvPr/>
        </p:nvSpPr>
        <p:spPr>
          <a:xfrm>
            <a:off x="579881" y="3835949"/>
            <a:ext cx="2407572" cy="2456624"/>
          </a:xfrm>
          <a:prstGeom prst="wedgeEllipseCallout">
            <a:avLst>
              <a:gd name="adj1" fmla="val 74137"/>
              <a:gd name="adj2" fmla="val -1281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C768062B-3450-4B67-8389-DEDB60658A6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9" y="4002650"/>
            <a:ext cx="2059212" cy="2059212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73A1C78-B6C7-4C07-906B-CD08AEB6F392}"/>
              </a:ext>
            </a:extLst>
          </p:cNvPr>
          <p:cNvSpPr/>
          <p:nvPr/>
        </p:nvSpPr>
        <p:spPr>
          <a:xfrm>
            <a:off x="193802" y="3105657"/>
            <a:ext cx="31678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Datas, horários</a:t>
            </a:r>
            <a:endParaRPr lang="pt-BR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CD1AA10-B8A3-47CA-B9EF-454C08DFB51E}"/>
              </a:ext>
            </a:extLst>
          </p:cNvPr>
          <p:cNvSpPr/>
          <p:nvPr/>
        </p:nvSpPr>
        <p:spPr>
          <a:xfrm>
            <a:off x="0" y="6240658"/>
            <a:ext cx="38466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50"/>
              </a:spcAft>
            </a:pPr>
            <a:r>
              <a:rPr lang="pt-BR" sz="3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Gerenciar perfis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64F2E05-5013-4783-B6D5-9FF04AB0488B}"/>
              </a:ext>
            </a:extLst>
          </p:cNvPr>
          <p:cNvSpPr/>
          <p:nvPr/>
        </p:nvSpPr>
        <p:spPr>
          <a:xfrm>
            <a:off x="8627177" y="6158539"/>
            <a:ext cx="34128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50"/>
              </a:spcAft>
            </a:pPr>
            <a:r>
              <a:rPr lang="pt-BR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Outros dados</a:t>
            </a:r>
            <a:endParaRPr lang="pt-BR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17643119-0E37-45D7-81AD-DEE9C6C7FD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8" y="1035701"/>
            <a:ext cx="1631493" cy="174451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7E60228A-E9E6-4D0E-92C4-02DFBFBD9D63}"/>
              </a:ext>
            </a:extLst>
          </p:cNvPr>
          <p:cNvSpPr/>
          <p:nvPr/>
        </p:nvSpPr>
        <p:spPr>
          <a:xfrm>
            <a:off x="8492663" y="2940297"/>
            <a:ext cx="368187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Aft>
                <a:spcPts val="50"/>
              </a:spcAft>
            </a:pPr>
            <a:r>
              <a:rPr lang="pt-BR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Eventos, projetos</a:t>
            </a:r>
            <a:endParaRPr lang="pt-BR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2639A275-A825-4C8C-A7C5-526819695D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16" y="691162"/>
            <a:ext cx="2198447" cy="219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8" grpId="0" animBg="1"/>
      <p:bldP spid="8" grpId="1" animBg="1"/>
      <p:bldP spid="10" grpId="0"/>
      <p:bldP spid="10" grpId="1"/>
      <p:bldP spid="11" grpId="0"/>
      <p:bldP spid="11" grpId="1"/>
      <p:bldP spid="12" grpId="0" animBg="1"/>
      <p:bldP spid="12" grpId="1" animBg="1"/>
      <p:bldP spid="14" grpId="0" animBg="1"/>
      <p:bldP spid="14" grpId="1" animBg="1"/>
      <p:bldP spid="18" grpId="0"/>
      <p:bldP spid="18" grpId="1"/>
      <p:bldP spid="19" grpId="0"/>
      <p:bldP spid="19" grpId="1"/>
      <p:bldP spid="36" grpId="0"/>
      <p:bldP spid="37" grpId="0" animBg="1"/>
      <p:bldP spid="38" grpId="0" animBg="1"/>
      <p:bldP spid="39" grpId="0" animBg="1"/>
      <p:bldP spid="42" grpId="0" animBg="1"/>
      <p:bldP spid="44" grpId="0"/>
      <p:bldP spid="45" grpId="0"/>
      <p:bldP spid="46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Resultado de imagem para nuvem de softwar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22" y="1454577"/>
            <a:ext cx="9613020" cy="5035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CustomShape 2"/>
          <p:cNvSpPr/>
          <p:nvPr/>
        </p:nvSpPr>
        <p:spPr>
          <a:xfrm>
            <a:off x="2617112" y="169042"/>
            <a:ext cx="1102320" cy="98208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2494282" y="277042"/>
            <a:ext cx="819028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Corbel Light"/>
              </a:rPr>
              <a:t>Proposta de Infraestrutura</a:t>
            </a:r>
            <a:endParaRPr lang="pt-BR" sz="5400" b="1" strike="noStrike" spc="-1" dirty="0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1035080" y="5204160"/>
            <a:ext cx="1156320" cy="151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6"/>
          <p:cNvSpPr/>
          <p:nvPr/>
        </p:nvSpPr>
        <p:spPr>
          <a:xfrm>
            <a:off x="-6840" y="5204160"/>
            <a:ext cx="1163518" cy="151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7"/>
          <p:cNvSpPr/>
          <p:nvPr/>
        </p:nvSpPr>
        <p:spPr>
          <a:xfrm>
            <a:off x="1080" y="2288160"/>
            <a:ext cx="1155598" cy="151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8"/>
          <p:cNvSpPr/>
          <p:nvPr/>
        </p:nvSpPr>
        <p:spPr>
          <a:xfrm>
            <a:off x="11035080" y="2288160"/>
            <a:ext cx="1156320" cy="151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3"/>
          <p:cNvSpPr/>
          <p:nvPr/>
        </p:nvSpPr>
        <p:spPr>
          <a:xfrm>
            <a:off x="2297795" y="2960444"/>
            <a:ext cx="7002965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strike="noStrike" dirty="0">
                <a:ln w="0"/>
                <a:latin typeface="Corbel Light"/>
              </a:rPr>
              <a:t>Aplicação + Banco de Dados</a:t>
            </a:r>
            <a:endParaRPr lang="pt-BR" sz="2000" b="1" strike="noStrike" dirty="0">
              <a:ln w="0"/>
              <a:latin typeface="Arial"/>
            </a:endParaRPr>
          </a:p>
        </p:txBody>
      </p:sp>
      <p:pic>
        <p:nvPicPr>
          <p:cNvPr id="1030" name="Picture 6" descr="Imagem relacionada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488" y="1678311"/>
            <a:ext cx="841287" cy="12196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3"/>
          <p:cNvSpPr/>
          <p:nvPr/>
        </p:nvSpPr>
        <p:spPr>
          <a:xfrm>
            <a:off x="1509540" y="3347146"/>
            <a:ext cx="267052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400" b="1" strike="noStrike" dirty="0">
                <a:ln w="0"/>
                <a:latin typeface="Corbel Light"/>
              </a:rPr>
              <a:t>Tablet</a:t>
            </a:r>
            <a:endParaRPr lang="pt-BR" sz="2400" b="1" strike="noStrike" dirty="0">
              <a:ln w="0"/>
              <a:latin typeface="Arial"/>
            </a:endParaRPr>
          </a:p>
        </p:txBody>
      </p:sp>
      <p:sp>
        <p:nvSpPr>
          <p:cNvPr id="15" name="CustomShape 3"/>
          <p:cNvSpPr/>
          <p:nvPr/>
        </p:nvSpPr>
        <p:spPr>
          <a:xfrm>
            <a:off x="6993881" y="3428820"/>
            <a:ext cx="267052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400" b="1" strike="noStrike" dirty="0">
                <a:ln w="0"/>
                <a:latin typeface="Corbel Light"/>
              </a:rPr>
              <a:t>Desktop</a:t>
            </a:r>
            <a:endParaRPr lang="pt-BR" sz="2400" b="1" strike="noStrike" dirty="0">
              <a:ln w="0"/>
              <a:latin typeface="Arial"/>
            </a:endParaRPr>
          </a:p>
        </p:txBody>
      </p:sp>
      <p:sp>
        <p:nvSpPr>
          <p:cNvPr id="16" name="CustomShape 3"/>
          <p:cNvSpPr/>
          <p:nvPr/>
        </p:nvSpPr>
        <p:spPr>
          <a:xfrm>
            <a:off x="3302697" y="4508875"/>
            <a:ext cx="267052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400" b="1" strike="noStrike" dirty="0">
                <a:ln w="0"/>
                <a:latin typeface="Corbel Light"/>
              </a:rPr>
              <a:t>Smartphone</a:t>
            </a:r>
            <a:endParaRPr lang="pt-BR" sz="2400" b="1" strike="noStrike" dirty="0">
              <a:ln w="0"/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3" name="CustomShape 1"/>
          <p:cNvSpPr/>
          <p:nvPr/>
        </p:nvSpPr>
        <p:spPr>
          <a:xfrm>
            <a:off x="0" y="36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2643028" y="2722697"/>
            <a:ext cx="1102320" cy="982080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2043074" y="2830697"/>
            <a:ext cx="8451000" cy="76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FFFFF"/>
                </a:solidFill>
                <a:latin typeface="Corbel Light"/>
              </a:rPr>
              <a:t>Diferenciais do Produto</a:t>
            </a:r>
            <a:endParaRPr lang="pt-BR" sz="5400" b="1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7692" y="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5715988" y="1106123"/>
            <a:ext cx="5762084" cy="142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2000" dirty="0">
                <a:solidFill>
                  <a:schemeClr val="bg1"/>
                </a:solidFill>
              </a:rPr>
              <a:t>    Deverá ser possível ao CLIENTE visualizar o mapa interno do evento tanto como ver locais das atrações quanto quem está participando de cada projeto</a:t>
            </a:r>
            <a:endParaRPr lang="pt-B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7082150" y="505092"/>
            <a:ext cx="3029760" cy="70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800" spc="-1" dirty="0">
                <a:solidFill>
                  <a:srgbClr val="FFC000"/>
                </a:solidFill>
                <a:latin typeface="Gadugi"/>
                <a:ea typeface="Gadugi"/>
              </a:rPr>
              <a:t>Requisito</a:t>
            </a:r>
            <a:endParaRPr lang="pt-BR" sz="1800" b="0" strike="noStrike" spc="-1" dirty="0">
              <a:solidFill>
                <a:srgbClr val="FFC000"/>
              </a:solidFill>
              <a:latin typeface="Arial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04" y="3626561"/>
            <a:ext cx="1164546" cy="2313565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7927161" y="3540973"/>
            <a:ext cx="2665141" cy="903248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Visualizar mapa do evento</a:t>
            </a:r>
          </a:p>
        </p:txBody>
      </p:sp>
      <p:cxnSp>
        <p:nvCxnSpPr>
          <p:cNvPr id="13" name="Conector reto 12"/>
          <p:cNvCxnSpPr>
            <a:stCxn id="11" idx="3"/>
            <a:endCxn id="12" idx="2"/>
          </p:cNvCxnSpPr>
          <p:nvPr/>
        </p:nvCxnSpPr>
        <p:spPr>
          <a:xfrm flipV="1">
            <a:off x="7082150" y="3992597"/>
            <a:ext cx="845011" cy="790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4"/>
          <p:cNvSpPr/>
          <p:nvPr/>
        </p:nvSpPr>
        <p:spPr>
          <a:xfrm>
            <a:off x="4984997" y="5822797"/>
            <a:ext cx="3029760" cy="70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800" spc="-1" dirty="0">
                <a:solidFill>
                  <a:schemeClr val="bg1"/>
                </a:solidFill>
                <a:latin typeface="Gadugi"/>
                <a:ea typeface="Gadugi"/>
              </a:rPr>
              <a:t>Cliente</a:t>
            </a:r>
            <a:endParaRPr lang="pt-BR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82" y="580845"/>
            <a:ext cx="3314700" cy="56959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5" y="580845"/>
            <a:ext cx="3314700" cy="5695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5" y="580845"/>
            <a:ext cx="33147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3"/>
          <p:cNvPicPr/>
          <p:nvPr/>
        </p:nvPicPr>
        <p:blipFill>
          <a:blip r:embed="rId2"/>
          <a:stretch/>
        </p:blipFill>
        <p:spPr>
          <a:xfrm>
            <a:off x="24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240" y="0"/>
            <a:ext cx="12191760" cy="685764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5571022" y="1164788"/>
            <a:ext cx="6052016" cy="1788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    Deverá ser possível durante ou ao final do evento, o CLIENTE incluir informações referente as avaliações dos projetos. Esses critérios de avaliação serão definidos previamente.</a:t>
            </a:r>
          </a:p>
        </p:txBody>
      </p:sp>
      <p:sp>
        <p:nvSpPr>
          <p:cNvPr id="10" name="CustomShape 4"/>
          <p:cNvSpPr/>
          <p:nvPr/>
        </p:nvSpPr>
        <p:spPr>
          <a:xfrm>
            <a:off x="7082150" y="505092"/>
            <a:ext cx="3029760" cy="70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800" spc="-1" dirty="0">
                <a:solidFill>
                  <a:srgbClr val="FFC000"/>
                </a:solidFill>
                <a:latin typeface="Gadugi"/>
                <a:ea typeface="Gadugi"/>
              </a:rPr>
              <a:t>Requisito</a:t>
            </a:r>
            <a:endParaRPr lang="pt-BR" sz="1800" b="0" strike="noStrike" spc="-1" dirty="0">
              <a:solidFill>
                <a:srgbClr val="FFC000"/>
              </a:solidFill>
              <a:latin typeface="Arial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04" y="3626561"/>
            <a:ext cx="1164546" cy="2313565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7927161" y="3540973"/>
            <a:ext cx="2665141" cy="903248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Avaliar projetos apresentados</a:t>
            </a:r>
          </a:p>
        </p:txBody>
      </p:sp>
      <p:cxnSp>
        <p:nvCxnSpPr>
          <p:cNvPr id="13" name="Conector reto 12"/>
          <p:cNvCxnSpPr>
            <a:stCxn id="11" idx="3"/>
            <a:endCxn id="12" idx="2"/>
          </p:cNvCxnSpPr>
          <p:nvPr/>
        </p:nvCxnSpPr>
        <p:spPr>
          <a:xfrm flipV="1">
            <a:off x="7082150" y="3992597"/>
            <a:ext cx="845011" cy="790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stomShape 4"/>
          <p:cNvSpPr/>
          <p:nvPr/>
        </p:nvSpPr>
        <p:spPr>
          <a:xfrm>
            <a:off x="4984997" y="5815077"/>
            <a:ext cx="3029760" cy="70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800" spc="-1" dirty="0">
                <a:solidFill>
                  <a:schemeClr val="bg1"/>
                </a:solidFill>
                <a:latin typeface="Gadugi"/>
                <a:ea typeface="Gadugi"/>
              </a:rPr>
              <a:t>Cliente</a:t>
            </a:r>
            <a:endParaRPr lang="pt-BR" sz="18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4" y="580845"/>
            <a:ext cx="3314700" cy="5695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37" y="580845"/>
            <a:ext cx="3314700" cy="569595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5" y="580845"/>
            <a:ext cx="3314700" cy="56959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35" y="580845"/>
            <a:ext cx="33147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2917</TotalTime>
  <Words>220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Corbel Light</vt:lpstr>
      <vt:lpstr>Gadugi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MARCELO ALVES DE SOUSA</dc:creator>
  <dc:description/>
  <cp:lastModifiedBy>Lucas</cp:lastModifiedBy>
  <cp:revision>140</cp:revision>
  <dcterms:created xsi:type="dcterms:W3CDTF">2019-09-29T19:51:39Z</dcterms:created>
  <dcterms:modified xsi:type="dcterms:W3CDTF">2019-11-30T06:45:11Z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